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pectral ExtraBold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pectralExtraBold-bold.fntdata"/><Relationship Id="rId16" Type="http://schemas.openxmlformats.org/officeDocument/2006/relationships/slide" Target="slides/slide11.xml"/><Relationship Id="rId18" Type="http://schemas.openxmlformats.org/officeDocument/2006/relationships/font" Target="fonts/SpectralExtraBold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6d0cbeb12d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6d0cbeb12d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6d0cbeb12d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6d0cbeb12d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7cbb6d0a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7cbb6d0a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7cbb6d0a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7cbb6d0a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7cbb6d0a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7cbb6d0a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6d0cbeb12d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6d0cbeb12d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4461a71d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4461a71d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7cbb6d0a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7cbb6d0a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0cbeb12d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0cbeb12d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6d0cbeb12d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6d0cbeb12d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77125" y="132850"/>
            <a:ext cx="5169900" cy="85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DATA SCIENCE</a:t>
            </a:r>
            <a:endParaRPr sz="3600">
              <a:solidFill>
                <a:srgbClr val="FFFFFF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75" y="1749100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3" name="Google Shape;13;p2"/>
          <p:cNvSpPr/>
          <p:nvPr/>
        </p:nvSpPr>
        <p:spPr>
          <a:xfrm>
            <a:off x="309975" y="3345925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2">
  <p:cSld name="CUSTOM_5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1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6095750" y="2203800"/>
            <a:ext cx="25278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3">
  <p:cSld name="CUSTOM_6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2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2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2"/>
          <p:cNvSpPr/>
          <p:nvPr/>
        </p:nvSpPr>
        <p:spPr>
          <a:xfrm>
            <a:off x="6062925" y="3090450"/>
            <a:ext cx="25605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2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4">
  <p:cSld name="CUSTOM_7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/>
          <p:nvPr/>
        </p:nvSpPr>
        <p:spPr>
          <a:xfrm>
            <a:off x="6448350" y="132105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3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>
            <a:off x="6084800" y="4002600"/>
            <a:ext cx="25386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1" type="tx">
  <p:cSld name="TITLE_AND_BOD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6117625" y="1321050"/>
            <a:ext cx="25818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2">
  <p:cSld name="CUSTOM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5"/>
          <p:cNvSpPr/>
          <p:nvPr/>
        </p:nvSpPr>
        <p:spPr>
          <a:xfrm>
            <a:off x="6150475" y="2021150"/>
            <a:ext cx="2472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3">
  <p:cSld name="CUSTOM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6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6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6095750" y="2763675"/>
            <a:ext cx="25278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4">
  <p:cSld name="CUSTOM_3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64484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6106700" y="3487575"/>
            <a:ext cx="25167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/>
          <p:nvPr/>
        </p:nvSpPr>
        <p:spPr>
          <a:xfrm>
            <a:off x="6448500" y="42114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.5">
  <p:cSld name="CUSTOM_4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6448500" y="1321050"/>
            <a:ext cx="22509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511250" y="1429725"/>
            <a:ext cx="5252400" cy="3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6448500" y="2021150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0" y="135225"/>
            <a:ext cx="53796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6448500" y="27636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6448500" y="3487575"/>
            <a:ext cx="21750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6106700" y="4211475"/>
            <a:ext cx="2516700" cy="5727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 1">
  <p:cSld name="SECTION_HEADER_1_1_1_3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1" name="Google Shape;1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1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6321377" y="1216858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/>
          </a:p>
        </p:txBody>
      </p:sp>
      <p:sp>
        <p:nvSpPr>
          <p:cNvPr id="192" name="Google Shape;192;p22"/>
          <p:cNvSpPr/>
          <p:nvPr/>
        </p:nvSpPr>
        <p:spPr>
          <a:xfrm>
            <a:off x="6400403" y="3674087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ד'ר תומס קרפטי</a:t>
            </a:r>
            <a:b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karpati@it4biotech.com</a:t>
            </a:r>
            <a:endParaRPr b="0" i="0" sz="1600" u="none" cap="none" strike="noStrike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/>
          </a:p>
        </p:txBody>
      </p:sp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2265" y="2483928"/>
            <a:ext cx="1441956" cy="896232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/>
          <p:nvPr>
            <p:ph type="title"/>
          </p:nvPr>
        </p:nvSpPr>
        <p:spPr>
          <a:xfrm>
            <a:off x="6397575" y="1293775"/>
            <a:ext cx="24450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2">
  <p:cSld name="SECTION_HEADER_2">
    <p:bg>
      <p:bgPr>
        <a:solidFill>
          <a:srgbClr val="1C4587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337150" y="194000"/>
            <a:ext cx="46449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7" name="Google Shape;1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3"/>
          <p:cNvSpPr/>
          <p:nvPr/>
        </p:nvSpPr>
        <p:spPr>
          <a:xfrm>
            <a:off x="-25" y="-6000"/>
            <a:ext cx="9144000" cy="115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</a:t>
            </a:r>
            <a:endParaRPr/>
          </a:p>
        </p:txBody>
      </p:sp>
      <p:sp>
        <p:nvSpPr>
          <p:cNvPr id="199" name="Google Shape;199;p23"/>
          <p:cNvSpPr/>
          <p:nvPr/>
        </p:nvSpPr>
        <p:spPr>
          <a:xfrm>
            <a:off x="78125" y="135225"/>
            <a:ext cx="53013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-25" y="135225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4753125" y="1361650"/>
            <a:ext cx="3962700" cy="3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23"/>
          <p:cNvSpPr txBox="1"/>
          <p:nvPr>
            <p:ph idx="2" type="body"/>
          </p:nvPr>
        </p:nvSpPr>
        <p:spPr>
          <a:xfrm>
            <a:off x="175725" y="1351900"/>
            <a:ext cx="43821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3">
  <p:cSld name="SECTION_HEADER_3">
    <p:bg>
      <p:bgPr>
        <a:solidFill>
          <a:srgbClr val="1C4587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337150" y="194000"/>
            <a:ext cx="46449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7" name="Google Shape;20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4"/>
          <p:cNvSpPr/>
          <p:nvPr/>
        </p:nvSpPr>
        <p:spPr>
          <a:xfrm>
            <a:off x="-25" y="-6000"/>
            <a:ext cx="9144000" cy="115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</a:t>
            </a:r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78125" y="135225"/>
            <a:ext cx="53013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-25" y="135225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4753125" y="1361650"/>
            <a:ext cx="3962700" cy="3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4" name="Google Shape;214;p24"/>
          <p:cNvSpPr txBox="1"/>
          <p:nvPr>
            <p:ph idx="2" type="body"/>
          </p:nvPr>
        </p:nvSpPr>
        <p:spPr>
          <a:xfrm>
            <a:off x="175725" y="1351900"/>
            <a:ext cx="43821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4">
  <p:cSld name="SECTION_HEADER_4">
    <p:bg>
      <p:bgPr>
        <a:solidFill>
          <a:srgbClr val="1C4587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type="title"/>
          </p:nvPr>
        </p:nvSpPr>
        <p:spPr>
          <a:xfrm>
            <a:off x="337150" y="194000"/>
            <a:ext cx="46449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7" name="Google Shape;21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5"/>
          <p:cNvSpPr/>
          <p:nvPr/>
        </p:nvSpPr>
        <p:spPr>
          <a:xfrm>
            <a:off x="-25" y="-6000"/>
            <a:ext cx="9144000" cy="115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</a:t>
            </a:r>
            <a:endParaRPr/>
          </a:p>
        </p:txBody>
      </p:sp>
      <p:sp>
        <p:nvSpPr>
          <p:cNvPr id="219" name="Google Shape;219;p25"/>
          <p:cNvSpPr/>
          <p:nvPr/>
        </p:nvSpPr>
        <p:spPr>
          <a:xfrm>
            <a:off x="78125" y="135225"/>
            <a:ext cx="53013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-25" y="135225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 txBox="1"/>
          <p:nvPr>
            <p:ph idx="1" type="body"/>
          </p:nvPr>
        </p:nvSpPr>
        <p:spPr>
          <a:xfrm>
            <a:off x="4753125" y="1361650"/>
            <a:ext cx="3962700" cy="3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25"/>
          <p:cNvSpPr txBox="1"/>
          <p:nvPr>
            <p:ph idx="2" type="body"/>
          </p:nvPr>
        </p:nvSpPr>
        <p:spPr>
          <a:xfrm>
            <a:off x="175725" y="1351900"/>
            <a:ext cx="43821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26"/>
          <p:cNvSpPr/>
          <p:nvPr/>
        </p:nvSpPr>
        <p:spPr>
          <a:xfrm>
            <a:off x="6321377" y="1216858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/>
          </a:p>
        </p:txBody>
      </p:sp>
      <p:sp>
        <p:nvSpPr>
          <p:cNvPr id="228" name="Google Shape;228;p26"/>
          <p:cNvSpPr/>
          <p:nvPr/>
        </p:nvSpPr>
        <p:spPr>
          <a:xfrm>
            <a:off x="6400403" y="3674087"/>
            <a:ext cx="2626200" cy="1036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55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ד'ר תומס קרפטי</a:t>
            </a:r>
            <a:b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karpati@it4biotech.com</a:t>
            </a:r>
            <a:endParaRPr b="0" i="0" sz="1600" u="none" cap="none" strike="noStrike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/>
          </a:p>
        </p:txBody>
      </p:sp>
      <p:pic>
        <p:nvPicPr>
          <p:cNvPr id="229" name="Google Shape;22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2265" y="2483928"/>
            <a:ext cx="1441956" cy="89623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6"/>
          <p:cNvSpPr txBox="1"/>
          <p:nvPr>
            <p:ph type="title"/>
          </p:nvPr>
        </p:nvSpPr>
        <p:spPr>
          <a:xfrm>
            <a:off x="6397575" y="1293775"/>
            <a:ext cx="24450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5">
  <p:cSld name="SECTION_HEADER_5">
    <p:bg>
      <p:bgPr>
        <a:solidFill>
          <a:srgbClr val="1C4587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337150" y="194000"/>
            <a:ext cx="46449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-25" y="-6000"/>
            <a:ext cx="9144000" cy="115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cv</a:t>
            </a:r>
            <a:endParaRPr/>
          </a:p>
        </p:txBody>
      </p:sp>
      <p:sp>
        <p:nvSpPr>
          <p:cNvPr id="235" name="Google Shape;235;p27"/>
          <p:cNvSpPr/>
          <p:nvPr/>
        </p:nvSpPr>
        <p:spPr>
          <a:xfrm>
            <a:off x="78125" y="135225"/>
            <a:ext cx="53013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-25" y="135225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7"/>
          <p:cNvSpPr txBox="1"/>
          <p:nvPr>
            <p:ph idx="1" type="body"/>
          </p:nvPr>
        </p:nvSpPr>
        <p:spPr>
          <a:xfrm>
            <a:off x="4753125" y="1361650"/>
            <a:ext cx="3962700" cy="3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" name="Google Shape;240;p27"/>
          <p:cNvSpPr txBox="1"/>
          <p:nvPr>
            <p:ph idx="2" type="body"/>
          </p:nvPr>
        </p:nvSpPr>
        <p:spPr>
          <a:xfrm>
            <a:off x="175725" y="1351900"/>
            <a:ext cx="43821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itle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ext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301350" y="1058075"/>
            <a:ext cx="8541300" cy="3907800"/>
          </a:xfrm>
          <a:prstGeom prst="roundRect">
            <a:avLst>
              <a:gd fmla="val 758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-tabs">
  <p:cSld name="SECTION_HEADER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301350" y="1030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301350" y="1716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301350" y="2402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301350" y="3088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301350" y="3773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01350" y="4459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">
  <p:cSld name="SECTION_HEAD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tabs">
  <p:cSld name="SECTION_HEADER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301350" y="1259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01350" y="2249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01350" y="3240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.1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/>
          <p:nvPr/>
        </p:nvSpPr>
        <p:spPr>
          <a:xfrm>
            <a:off x="6154950" y="1321050"/>
            <a:ext cx="24684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0"/>
          <p:cNvSpPr/>
          <p:nvPr/>
        </p:nvSpPr>
        <p:spPr>
          <a:xfrm>
            <a:off x="217625" y="918800"/>
            <a:ext cx="6144000" cy="4132200"/>
          </a:xfrm>
          <a:prstGeom prst="roundRect">
            <a:avLst>
              <a:gd fmla="val 7631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/>
          <p:nvPr/>
        </p:nvSpPr>
        <p:spPr>
          <a:xfrm>
            <a:off x="6448500" y="2203800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0"/>
          <p:cNvSpPr/>
          <p:nvPr/>
        </p:nvSpPr>
        <p:spPr>
          <a:xfrm>
            <a:off x="6448375" y="309045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0"/>
          <p:cNvSpPr/>
          <p:nvPr/>
        </p:nvSpPr>
        <p:spPr>
          <a:xfrm>
            <a:off x="6448375" y="4002602"/>
            <a:ext cx="2175000" cy="674400"/>
          </a:xfrm>
          <a:prstGeom prst="parallelogram">
            <a:avLst>
              <a:gd fmla="val 2500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0"/>
          <p:cNvSpPr/>
          <p:nvPr/>
        </p:nvSpPr>
        <p:spPr>
          <a:xfrm>
            <a:off x="68350" y="135225"/>
            <a:ext cx="5311200" cy="616200"/>
          </a:xfrm>
          <a:prstGeom prst="parallelogram">
            <a:avLst>
              <a:gd fmla="val 35949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7408750" y="138950"/>
            <a:ext cx="1735200" cy="616200"/>
          </a:xfrm>
          <a:prstGeom prst="parallelogram">
            <a:avLst>
              <a:gd fmla="val 0" name="adj"/>
            </a:avLst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-7900" y="135225"/>
            <a:ext cx="1743000" cy="616200"/>
          </a:xfrm>
          <a:prstGeom prst="parallelogram">
            <a:avLst>
              <a:gd fmla="val 0" name="adj"/>
            </a:avLst>
          </a:prstGeom>
          <a:solidFill>
            <a:srgbClr val="1C4587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86400" y="86700"/>
            <a:ext cx="17430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b="1"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b="1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idx="4294967295" type="title"/>
          </p:nvPr>
        </p:nvSpPr>
        <p:spPr>
          <a:xfrm>
            <a:off x="287475" y="1724125"/>
            <a:ext cx="3848400" cy="13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F497D"/>
                </a:solidFill>
              </a:rPr>
              <a:t>Statistical Learning</a:t>
            </a:r>
            <a:endParaRPr b="1" sz="2000">
              <a:solidFill>
                <a:srgbClr val="1F497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1F497D"/>
                </a:solidFill>
              </a:rPr>
              <a:t>Gradient Descent for Logistic Regression</a:t>
            </a:r>
            <a:endParaRPr b="1" sz="2300">
              <a:solidFill>
                <a:srgbClr val="1F497D"/>
              </a:solidFill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558399" y="3473000"/>
            <a:ext cx="3304800" cy="1079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2700">
                <a:solidFill>
                  <a:srgbClr val="073763"/>
                </a:solidFill>
              </a:rPr>
              <a:t>Tomas Karpati MD</a:t>
            </a:r>
            <a:br>
              <a:rPr b="1" i="0" lang="en" sz="15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600">
                <a:solidFill>
                  <a:srgbClr val="073763"/>
                </a:solidFill>
              </a:rPr>
              <a:t>tc.datascience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b="1" lang="en" sz="1600">
                <a:solidFill>
                  <a:srgbClr val="073763"/>
                </a:solidFill>
              </a:rPr>
              <a:t>gmail</a:t>
            </a:r>
            <a:r>
              <a:rPr b="1" i="0" lang="en" sz="16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endParaRPr b="0" i="0" sz="16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Regularization</a:t>
            </a:r>
            <a:endParaRPr b="1" sz="3000"/>
          </a:p>
        </p:txBody>
      </p:sp>
      <p:sp>
        <p:nvSpPr>
          <p:cNvPr id="391" name="Google Shape;391;p37"/>
          <p:cNvSpPr txBox="1"/>
          <p:nvPr/>
        </p:nvSpPr>
        <p:spPr>
          <a:xfrm>
            <a:off x="591900" y="1291450"/>
            <a:ext cx="79602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L1 regularization </a:t>
            </a:r>
            <a:r>
              <a:rPr lang="en" sz="3000">
                <a:solidFill>
                  <a:srgbClr val="FFFF00"/>
                </a:solidFill>
              </a:rPr>
              <a:t>= </a:t>
            </a:r>
            <a:r>
              <a:rPr b="1" lang="en" sz="3000" u="sng">
                <a:solidFill>
                  <a:srgbClr val="FFFF00"/>
                </a:solidFill>
              </a:rPr>
              <a:t>LASSO</a:t>
            </a:r>
            <a:r>
              <a:rPr lang="en" sz="3000">
                <a:solidFill>
                  <a:srgbClr val="FFFF00"/>
                </a:solidFill>
              </a:rPr>
              <a:t> Regression</a:t>
            </a:r>
            <a:endParaRPr sz="3000">
              <a:solidFill>
                <a:srgbClr val="FFFF00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chemeClr val="lt1"/>
                </a:solidFill>
              </a:rPr>
              <a:t>Penalized weights may be zeroed.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92" name="Google Shape;392;p37"/>
          <p:cNvSpPr txBox="1"/>
          <p:nvPr>
            <p:ph idx="4294967295" type="body"/>
          </p:nvPr>
        </p:nvSpPr>
        <p:spPr>
          <a:xfrm>
            <a:off x="2406775" y="3166275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m</a:t>
            </a:r>
            <a:r>
              <a:rPr b="1" lang="en" sz="2000">
                <a:solidFill>
                  <a:srgbClr val="FFFF00"/>
                </a:solidFill>
              </a:rPr>
              <a:t> = m - ((</a:t>
            </a:r>
            <a:r>
              <a:rPr lang="en" sz="2000">
                <a:solidFill>
                  <a:srgbClr val="FFFF00"/>
                </a:solidFill>
              </a:rPr>
              <a:t>error * x * 𝛂) + (𝛌 * |m|))</a:t>
            </a:r>
            <a:endParaRPr b="1" baseline="30000" sz="2000">
              <a:solidFill>
                <a:srgbClr val="FFFF00"/>
              </a:solidFill>
            </a:endParaRPr>
          </a:p>
        </p:txBody>
      </p:sp>
      <p:sp>
        <p:nvSpPr>
          <p:cNvPr id="393" name="Google Shape;393;p37"/>
          <p:cNvSpPr txBox="1"/>
          <p:nvPr>
            <p:ph idx="4294967295" type="body"/>
          </p:nvPr>
        </p:nvSpPr>
        <p:spPr>
          <a:xfrm>
            <a:off x="2406775" y="3500475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b</a:t>
            </a:r>
            <a:r>
              <a:rPr b="1" lang="en" sz="2000">
                <a:solidFill>
                  <a:srgbClr val="FFFF00"/>
                </a:solidFill>
              </a:rPr>
              <a:t>  = </a:t>
            </a:r>
            <a:r>
              <a:rPr lang="en" sz="2000">
                <a:solidFill>
                  <a:srgbClr val="FFFF00"/>
                </a:solidFill>
              </a:rPr>
              <a:t>b </a:t>
            </a:r>
            <a:r>
              <a:rPr b="1" lang="en" sz="2000">
                <a:solidFill>
                  <a:srgbClr val="FFFF00"/>
                </a:solidFill>
              </a:rPr>
              <a:t> - (</a:t>
            </a:r>
            <a:r>
              <a:rPr lang="en" sz="2000">
                <a:solidFill>
                  <a:srgbClr val="FFFF00"/>
                </a:solidFill>
              </a:rPr>
              <a:t>error * 𝛂) </a:t>
            </a:r>
            <a:endParaRPr b="1" baseline="30000"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Regularization</a:t>
            </a:r>
            <a:endParaRPr b="1" sz="3000"/>
          </a:p>
        </p:txBody>
      </p:sp>
      <p:sp>
        <p:nvSpPr>
          <p:cNvPr id="399" name="Google Shape;399;p38"/>
          <p:cNvSpPr txBox="1"/>
          <p:nvPr/>
        </p:nvSpPr>
        <p:spPr>
          <a:xfrm>
            <a:off x="591900" y="1291450"/>
            <a:ext cx="7960200" cy="17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L1/L2 regularization </a:t>
            </a:r>
            <a:r>
              <a:rPr lang="en" sz="3000">
                <a:solidFill>
                  <a:srgbClr val="FFFF00"/>
                </a:solidFill>
              </a:rPr>
              <a:t>= </a:t>
            </a:r>
            <a:r>
              <a:rPr b="1" lang="en" sz="3000" u="sng">
                <a:solidFill>
                  <a:srgbClr val="FFFF00"/>
                </a:solidFill>
              </a:rPr>
              <a:t>ElasticNet</a:t>
            </a:r>
            <a:endParaRPr sz="3000">
              <a:solidFill>
                <a:srgbClr val="FFFF00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chemeClr val="lt1"/>
                </a:solidFill>
              </a:rPr>
              <a:t>Penalized weights may be zeroed or may approximate zero.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00" name="Google Shape;400;p38"/>
          <p:cNvSpPr txBox="1"/>
          <p:nvPr>
            <p:ph idx="4294967295" type="body"/>
          </p:nvPr>
        </p:nvSpPr>
        <p:spPr>
          <a:xfrm>
            <a:off x="2406775" y="3251900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m</a:t>
            </a:r>
            <a:r>
              <a:rPr b="1" lang="en" sz="2000">
                <a:solidFill>
                  <a:srgbClr val="FFFF00"/>
                </a:solidFill>
              </a:rPr>
              <a:t> = m - ((</a:t>
            </a:r>
            <a:r>
              <a:rPr lang="en" sz="2000">
                <a:solidFill>
                  <a:srgbClr val="FFFF00"/>
                </a:solidFill>
              </a:rPr>
              <a:t>error * x * 𝛂) + (𝛌</a:t>
            </a:r>
            <a:r>
              <a:rPr baseline="-25000" lang="en" sz="2000">
                <a:solidFill>
                  <a:srgbClr val="FFFF00"/>
                </a:solidFill>
              </a:rPr>
              <a:t>1</a:t>
            </a:r>
            <a:r>
              <a:rPr lang="en" sz="2000">
                <a:solidFill>
                  <a:srgbClr val="FFFF00"/>
                </a:solidFill>
              </a:rPr>
              <a:t> * |m|) + </a:t>
            </a:r>
            <a:r>
              <a:rPr lang="en" sz="2000">
                <a:solidFill>
                  <a:srgbClr val="FFFF00"/>
                </a:solidFill>
              </a:rPr>
              <a:t>(𝛌</a:t>
            </a:r>
            <a:r>
              <a:rPr baseline="-25000" lang="en" sz="2000">
                <a:solidFill>
                  <a:srgbClr val="FFFF00"/>
                </a:solidFill>
              </a:rPr>
              <a:t>2</a:t>
            </a:r>
            <a:r>
              <a:rPr lang="en" sz="2000">
                <a:solidFill>
                  <a:srgbClr val="FFFF00"/>
                </a:solidFill>
              </a:rPr>
              <a:t> * m</a:t>
            </a:r>
            <a:r>
              <a:rPr baseline="30000" lang="en" sz="2000">
                <a:solidFill>
                  <a:srgbClr val="FFFF00"/>
                </a:solidFill>
              </a:rPr>
              <a:t>2</a:t>
            </a:r>
            <a:r>
              <a:rPr lang="en" sz="2000">
                <a:solidFill>
                  <a:srgbClr val="FFFF00"/>
                </a:solidFill>
              </a:rPr>
              <a:t>))</a:t>
            </a:r>
            <a:endParaRPr b="1" baseline="30000" sz="2000">
              <a:solidFill>
                <a:srgbClr val="FFFF00"/>
              </a:solidFill>
            </a:endParaRPr>
          </a:p>
        </p:txBody>
      </p:sp>
      <p:sp>
        <p:nvSpPr>
          <p:cNvPr id="401" name="Google Shape;401;p38"/>
          <p:cNvSpPr txBox="1"/>
          <p:nvPr>
            <p:ph idx="4294967295" type="body"/>
          </p:nvPr>
        </p:nvSpPr>
        <p:spPr>
          <a:xfrm>
            <a:off x="2406775" y="3576675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b</a:t>
            </a:r>
            <a:r>
              <a:rPr b="1" lang="en" sz="2000">
                <a:solidFill>
                  <a:srgbClr val="FFFF00"/>
                </a:solidFill>
              </a:rPr>
              <a:t>  = </a:t>
            </a:r>
            <a:r>
              <a:rPr lang="en" sz="2000">
                <a:solidFill>
                  <a:srgbClr val="FFFF00"/>
                </a:solidFill>
              </a:rPr>
              <a:t>b </a:t>
            </a:r>
            <a:r>
              <a:rPr b="1" lang="en" sz="2000">
                <a:solidFill>
                  <a:srgbClr val="FFFF00"/>
                </a:solidFill>
              </a:rPr>
              <a:t> - (</a:t>
            </a:r>
            <a:r>
              <a:rPr lang="en" sz="2000">
                <a:solidFill>
                  <a:srgbClr val="FFFF00"/>
                </a:solidFill>
              </a:rPr>
              <a:t>error * 𝛂) </a:t>
            </a:r>
            <a:endParaRPr b="1" baseline="30000"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Classification Models</a:t>
            </a:r>
            <a:endParaRPr b="1" sz="3000"/>
          </a:p>
        </p:txBody>
      </p:sp>
      <p:grpSp>
        <p:nvGrpSpPr>
          <p:cNvPr id="252" name="Google Shape;252;p29"/>
          <p:cNvGrpSpPr/>
          <p:nvPr/>
        </p:nvGrpSpPr>
        <p:grpSpPr>
          <a:xfrm>
            <a:off x="399750" y="799175"/>
            <a:ext cx="5944550" cy="4371175"/>
            <a:chOff x="1542750" y="799175"/>
            <a:chExt cx="5944550" cy="4371175"/>
          </a:xfrm>
        </p:grpSpPr>
        <p:pic>
          <p:nvPicPr>
            <p:cNvPr id="253" name="Google Shape;253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42750" y="861775"/>
              <a:ext cx="5944550" cy="4308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4" name="Google Shape;254;p29"/>
            <p:cNvSpPr/>
            <p:nvPr/>
          </p:nvSpPr>
          <p:spPr>
            <a:xfrm>
              <a:off x="2001000" y="799175"/>
              <a:ext cx="5426100" cy="337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29"/>
          <p:cNvSpPr txBox="1"/>
          <p:nvPr/>
        </p:nvSpPr>
        <p:spPr>
          <a:xfrm>
            <a:off x="6437675" y="2880700"/>
            <a:ext cx="26097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z</a:t>
            </a:r>
            <a:r>
              <a:rPr lang="en" sz="2400">
                <a:solidFill>
                  <a:srgbClr val="FFFFFF"/>
                </a:solidFill>
              </a:rPr>
              <a:t> = w</a:t>
            </a:r>
            <a:r>
              <a:rPr baseline="-25000" lang="en" sz="2400">
                <a:solidFill>
                  <a:srgbClr val="FFFFFF"/>
                </a:solidFill>
              </a:rPr>
              <a:t>1</a:t>
            </a:r>
            <a:r>
              <a:rPr lang="en" sz="2400">
                <a:solidFill>
                  <a:srgbClr val="FFFFFF"/>
                </a:solidFill>
              </a:rPr>
              <a:t>x</a:t>
            </a:r>
            <a:r>
              <a:rPr baseline="-25000" lang="en" sz="2400">
                <a:solidFill>
                  <a:srgbClr val="FFFFFF"/>
                </a:solidFill>
              </a:rPr>
              <a:t>1</a:t>
            </a:r>
            <a:r>
              <a:rPr lang="en" sz="2400">
                <a:solidFill>
                  <a:srgbClr val="FFFFFF"/>
                </a:solidFill>
              </a:rPr>
              <a:t>+ w</a:t>
            </a:r>
            <a:r>
              <a:rPr baseline="-25000" lang="en" sz="2400">
                <a:solidFill>
                  <a:srgbClr val="FFFFFF"/>
                </a:solidFill>
              </a:rPr>
              <a:t>2</a:t>
            </a:r>
            <a:r>
              <a:rPr lang="en" sz="2400">
                <a:solidFill>
                  <a:srgbClr val="FFFFFF"/>
                </a:solidFill>
              </a:rPr>
              <a:t>x</a:t>
            </a:r>
            <a:r>
              <a:rPr baseline="-25000" lang="en" sz="2400">
                <a:solidFill>
                  <a:srgbClr val="FFFFFF"/>
                </a:solidFill>
              </a:rPr>
              <a:t>2</a:t>
            </a:r>
            <a:r>
              <a:rPr lang="en" sz="2400">
                <a:solidFill>
                  <a:srgbClr val="FFFFFF"/>
                </a:solidFill>
              </a:rPr>
              <a:t>+ b </a:t>
            </a:r>
            <a:endParaRPr sz="2400"/>
          </a:p>
        </p:txBody>
      </p:sp>
      <p:sp>
        <p:nvSpPr>
          <p:cNvPr id="256" name="Google Shape;256;p29"/>
          <p:cNvSpPr/>
          <p:nvPr/>
        </p:nvSpPr>
        <p:spPr>
          <a:xfrm>
            <a:off x="6360350" y="3429925"/>
            <a:ext cx="793800" cy="3870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Logistic Regression</a:t>
            </a:r>
            <a:endParaRPr b="1" sz="3000"/>
          </a:p>
        </p:txBody>
      </p:sp>
      <p:sp>
        <p:nvSpPr>
          <p:cNvPr id="262" name="Google Shape;262;p30"/>
          <p:cNvSpPr txBox="1"/>
          <p:nvPr/>
        </p:nvSpPr>
        <p:spPr>
          <a:xfrm>
            <a:off x="489725" y="1027375"/>
            <a:ext cx="7913400" cy="37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Logistic</a:t>
            </a:r>
            <a:r>
              <a:rPr b="1" lang="en" sz="3000">
                <a:solidFill>
                  <a:srgbClr val="FFFF00"/>
                </a:solidFill>
              </a:rPr>
              <a:t> Models</a:t>
            </a:r>
            <a:endParaRPr b="1" sz="3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The formula of logistic regression is: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 z = w</a:t>
            </a:r>
            <a:r>
              <a:rPr baseline="30000" lang="en" sz="3000">
                <a:solidFill>
                  <a:srgbClr val="FFFFFF"/>
                </a:solidFill>
              </a:rPr>
              <a:t>T</a:t>
            </a:r>
            <a:r>
              <a:rPr lang="en" sz="3000">
                <a:solidFill>
                  <a:srgbClr val="FFFFFF"/>
                </a:solidFill>
              </a:rPr>
              <a:t>x          </a:t>
            </a:r>
            <a:r>
              <a:rPr lang="en" sz="3000">
                <a:solidFill>
                  <a:srgbClr val="FFFFFF"/>
                </a:solidFill>
              </a:rPr>
              <a:t>ŷ = 𝛔(z)         P(y=1| x)</a:t>
            </a:r>
            <a:endParaRPr sz="3000">
              <a:solidFill>
                <a:srgbClr val="FFFFFF"/>
              </a:solidFill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The sigmoid function is defined as follows: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		   	   		   1</a:t>
            </a:r>
            <a:endParaRPr sz="3000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𝛔(Z) =</a:t>
            </a:r>
            <a:r>
              <a:rPr lang="en" sz="3000">
                <a:solidFill>
                  <a:srgbClr val="FFFFFF"/>
                </a:solidFill>
              </a:rPr>
              <a:t> 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					1 + e</a:t>
            </a:r>
            <a:r>
              <a:rPr baseline="30000" lang="en" sz="3000">
                <a:solidFill>
                  <a:srgbClr val="FFFFFF"/>
                </a:solidFill>
              </a:rPr>
              <a:t>-Z</a:t>
            </a:r>
            <a:endParaRPr baseline="30000" sz="3000">
              <a:solidFill>
                <a:srgbClr val="FFFFFF"/>
              </a:solidFill>
            </a:endParaRPr>
          </a:p>
        </p:txBody>
      </p:sp>
      <p:cxnSp>
        <p:nvCxnSpPr>
          <p:cNvPr id="263" name="Google Shape;263;p30"/>
          <p:cNvCxnSpPr/>
          <p:nvPr/>
        </p:nvCxnSpPr>
        <p:spPr>
          <a:xfrm>
            <a:off x="2611275" y="3900825"/>
            <a:ext cx="15225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4" name="Google Shape;26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2500" y="3315950"/>
            <a:ext cx="2292625" cy="15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/>
          <p:nvPr/>
        </p:nvSpPr>
        <p:spPr>
          <a:xfrm>
            <a:off x="2696725" y="2397525"/>
            <a:ext cx="413100" cy="21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>
            <a:off x="4982725" y="2397525"/>
            <a:ext cx="413100" cy="21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/>
        </p:nvSpPr>
        <p:spPr>
          <a:xfrm>
            <a:off x="261125" y="1179775"/>
            <a:ext cx="8492700" cy="37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Cost Function for Logistic Regression</a:t>
            </a:r>
            <a:endParaRPr b="1" sz="3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  - 𝞢(y</a:t>
            </a:r>
            <a:r>
              <a:rPr i="1" lang="en" sz="3000">
                <a:solidFill>
                  <a:srgbClr val="FFFFFF"/>
                </a:solidFill>
              </a:rPr>
              <a:t>log</a:t>
            </a:r>
            <a:r>
              <a:rPr lang="en" sz="3000">
                <a:solidFill>
                  <a:srgbClr val="FFFFFF"/>
                </a:solidFill>
              </a:rPr>
              <a:t>ŷ + (1-y)</a:t>
            </a:r>
            <a:r>
              <a:rPr i="1" lang="en" sz="3000">
                <a:solidFill>
                  <a:srgbClr val="FFFFFF"/>
                </a:solidFill>
              </a:rPr>
              <a:t>log</a:t>
            </a:r>
            <a:r>
              <a:rPr lang="en" sz="3000">
                <a:solidFill>
                  <a:srgbClr val="FFFFFF"/>
                </a:solidFill>
              </a:rPr>
              <a:t>(1-ŷ))</a:t>
            </a:r>
            <a:endParaRPr i="1" sz="3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J(</a:t>
            </a:r>
            <a:r>
              <a:rPr i="1" lang="en" sz="3000">
                <a:solidFill>
                  <a:srgbClr val="FFFFFF"/>
                </a:solidFill>
              </a:rPr>
              <a:t>w,b</a:t>
            </a:r>
            <a:r>
              <a:rPr lang="en" sz="3000">
                <a:solidFill>
                  <a:srgbClr val="FFFFFF"/>
                </a:solidFill>
              </a:rPr>
              <a:t>) = </a:t>
            </a:r>
            <a:endParaRPr sz="3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							 </a:t>
            </a:r>
            <a:r>
              <a:rPr i="1" lang="en" sz="3000">
                <a:solidFill>
                  <a:srgbClr val="FFFFFF"/>
                </a:solidFill>
              </a:rPr>
              <a:t>n</a:t>
            </a:r>
            <a:endParaRPr i="1" sz="3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272" name="Google Shape;272;p31"/>
          <p:cNvCxnSpPr/>
          <p:nvPr/>
        </p:nvCxnSpPr>
        <p:spPr>
          <a:xfrm>
            <a:off x="2325700" y="2722475"/>
            <a:ext cx="4547100" cy="23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31"/>
          <p:cNvSpPr txBox="1"/>
          <p:nvPr/>
        </p:nvSpPr>
        <p:spPr>
          <a:xfrm>
            <a:off x="2753175" y="3974450"/>
            <a:ext cx="1325100" cy="6633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FF00"/>
                </a:solidFill>
              </a:rPr>
              <a:t>y = 0</a:t>
            </a:r>
            <a:endParaRPr b="1" sz="3000">
              <a:solidFill>
                <a:srgbClr val="00FF00"/>
              </a:solidFill>
            </a:endParaRPr>
          </a:p>
        </p:txBody>
      </p:sp>
      <p:sp>
        <p:nvSpPr>
          <p:cNvPr id="274" name="Google Shape;274;p31"/>
          <p:cNvSpPr/>
          <p:nvPr/>
        </p:nvSpPr>
        <p:spPr>
          <a:xfrm>
            <a:off x="2957925" y="2060575"/>
            <a:ext cx="1000500" cy="5112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 txBox="1"/>
          <p:nvPr/>
        </p:nvSpPr>
        <p:spPr>
          <a:xfrm>
            <a:off x="4658175" y="3974450"/>
            <a:ext cx="1325100" cy="663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y = 1</a:t>
            </a:r>
            <a:endParaRPr b="1" sz="3000">
              <a:solidFill>
                <a:srgbClr val="FF0000"/>
              </a:solidFill>
            </a:endParaRPr>
          </a:p>
        </p:txBody>
      </p:sp>
      <p:sp>
        <p:nvSpPr>
          <p:cNvPr id="276" name="Google Shape;276;p31"/>
          <p:cNvSpPr/>
          <p:nvPr/>
        </p:nvSpPr>
        <p:spPr>
          <a:xfrm>
            <a:off x="4329525" y="2060575"/>
            <a:ext cx="2075400" cy="511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7" name="Google Shape;277;p31"/>
          <p:cNvCxnSpPr/>
          <p:nvPr/>
        </p:nvCxnSpPr>
        <p:spPr>
          <a:xfrm flipH="1">
            <a:off x="3035725" y="2016825"/>
            <a:ext cx="911700" cy="56370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1"/>
          <p:cNvCxnSpPr/>
          <p:nvPr/>
        </p:nvCxnSpPr>
        <p:spPr>
          <a:xfrm flipH="1">
            <a:off x="4559800" y="2027100"/>
            <a:ext cx="1695600" cy="62970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3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Logistic Regression</a:t>
            </a:r>
            <a:endParaRPr b="1"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7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idx="4294967295" type="body"/>
          </p:nvPr>
        </p:nvSpPr>
        <p:spPr>
          <a:xfrm>
            <a:off x="4849675" y="2147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L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z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285" name="Google Shape;285;p32"/>
          <p:cNvCxnSpPr/>
          <p:nvPr/>
        </p:nvCxnSpPr>
        <p:spPr>
          <a:xfrm>
            <a:off x="4876150" y="2514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32"/>
          <p:cNvSpPr txBox="1"/>
          <p:nvPr>
            <p:ph idx="4294967295" type="body"/>
          </p:nvPr>
        </p:nvSpPr>
        <p:spPr>
          <a:xfrm>
            <a:off x="5307400" y="2245200"/>
            <a:ext cx="2122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FFFF00"/>
                </a:solidFill>
              </a:rPr>
              <a:t>=         . </a:t>
            </a:r>
            <a:endParaRPr sz="2200">
              <a:solidFill>
                <a:srgbClr val="FFFF00"/>
              </a:solidFill>
            </a:endParaRPr>
          </a:p>
        </p:txBody>
      </p:sp>
      <p:sp>
        <p:nvSpPr>
          <p:cNvPr id="287" name="Google Shape;287;p32"/>
          <p:cNvSpPr txBox="1"/>
          <p:nvPr>
            <p:ph idx="4294967295" type="body"/>
          </p:nvPr>
        </p:nvSpPr>
        <p:spPr>
          <a:xfrm>
            <a:off x="5638150" y="2147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L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ỹ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288" name="Google Shape;288;p32"/>
          <p:cNvCxnSpPr/>
          <p:nvPr/>
        </p:nvCxnSpPr>
        <p:spPr>
          <a:xfrm>
            <a:off x="5714350" y="2514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3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Gradient Descent</a:t>
            </a:r>
            <a:endParaRPr b="1"/>
          </a:p>
        </p:txBody>
      </p:sp>
      <p:sp>
        <p:nvSpPr>
          <p:cNvPr id="290" name="Google Shape;290;p32"/>
          <p:cNvSpPr txBox="1"/>
          <p:nvPr>
            <p:ph idx="4294967295" type="body"/>
          </p:nvPr>
        </p:nvSpPr>
        <p:spPr>
          <a:xfrm>
            <a:off x="761350" y="1004425"/>
            <a:ext cx="3588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800">
                <a:solidFill>
                  <a:srgbClr val="00FFFF"/>
                </a:solidFill>
              </a:rPr>
              <a:t>Cost (loss) function</a:t>
            </a:r>
            <a:endParaRPr b="1" sz="2800">
              <a:solidFill>
                <a:srgbClr val="00FFFF"/>
              </a:solidFill>
            </a:endParaRPr>
          </a:p>
        </p:txBody>
      </p:sp>
      <p:sp>
        <p:nvSpPr>
          <p:cNvPr id="291" name="Google Shape;291;p32"/>
          <p:cNvSpPr txBox="1"/>
          <p:nvPr>
            <p:ph idx="4294967295" type="body"/>
          </p:nvPr>
        </p:nvSpPr>
        <p:spPr>
          <a:xfrm>
            <a:off x="608950" y="1614025"/>
            <a:ext cx="37587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J</a:t>
            </a:r>
            <a:r>
              <a:rPr baseline="-25000" lang="en" sz="2000">
                <a:solidFill>
                  <a:srgbClr val="FFFF00"/>
                </a:solidFill>
              </a:rPr>
              <a:t>ỹ</a:t>
            </a:r>
            <a:r>
              <a:rPr baseline="-25000" lang="en" sz="2000">
                <a:solidFill>
                  <a:srgbClr val="FFFF00"/>
                </a:solidFill>
              </a:rPr>
              <a:t>,y</a:t>
            </a:r>
            <a:r>
              <a:rPr b="1" lang="en" sz="2000">
                <a:solidFill>
                  <a:srgbClr val="FFFF00"/>
                </a:solidFill>
              </a:rPr>
              <a:t> = </a:t>
            </a:r>
            <a:r>
              <a:rPr lang="en" sz="2000">
                <a:solidFill>
                  <a:srgbClr val="FFFF00"/>
                </a:solidFill>
              </a:rPr>
              <a:t>1/N </a:t>
            </a:r>
            <a:r>
              <a:rPr b="1" lang="en" sz="2400">
                <a:solidFill>
                  <a:srgbClr val="FFFF00"/>
                </a:solidFill>
              </a:rPr>
              <a:t>𝞢</a:t>
            </a:r>
            <a:r>
              <a:rPr i="1" lang="en" sz="2000">
                <a:solidFill>
                  <a:srgbClr val="FFFF00"/>
                </a:solidFill>
              </a:rPr>
              <a:t>L</a:t>
            </a:r>
            <a:r>
              <a:rPr baseline="-25000" lang="en" sz="2000">
                <a:solidFill>
                  <a:srgbClr val="FFFF00"/>
                </a:solidFill>
              </a:rPr>
              <a:t>(ỹ,y)</a:t>
            </a:r>
            <a:r>
              <a:rPr b="1" lang="en" sz="2000">
                <a:solidFill>
                  <a:srgbClr val="FFFF00"/>
                </a:solidFill>
              </a:rPr>
              <a:t> </a:t>
            </a:r>
            <a:endParaRPr b="1" sz="2000">
              <a:solidFill>
                <a:srgbClr val="FFFF00"/>
              </a:solidFill>
            </a:endParaRPr>
          </a:p>
        </p:txBody>
      </p:sp>
      <p:sp>
        <p:nvSpPr>
          <p:cNvPr id="292" name="Google Shape;292;p32"/>
          <p:cNvSpPr txBox="1"/>
          <p:nvPr>
            <p:ph idx="4294967295" type="body"/>
          </p:nvPr>
        </p:nvSpPr>
        <p:spPr>
          <a:xfrm>
            <a:off x="4418950" y="1614025"/>
            <a:ext cx="37587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FF00"/>
                </a:solidFill>
              </a:rPr>
              <a:t>L</a:t>
            </a:r>
            <a:r>
              <a:rPr baseline="-25000" lang="en" sz="2000">
                <a:solidFill>
                  <a:srgbClr val="FFFF00"/>
                </a:solidFill>
              </a:rPr>
              <a:t>(ỹ,y) </a:t>
            </a:r>
            <a:r>
              <a:rPr b="1" lang="en" sz="2000">
                <a:solidFill>
                  <a:srgbClr val="FFFF00"/>
                </a:solidFill>
              </a:rPr>
              <a:t>= </a:t>
            </a:r>
            <a:r>
              <a:rPr lang="en" sz="2000">
                <a:solidFill>
                  <a:srgbClr val="FFFF00"/>
                </a:solidFill>
              </a:rPr>
              <a:t>-ylog(ỹ) + (1-y)log(1-ỹ)</a:t>
            </a:r>
            <a:endParaRPr/>
          </a:p>
        </p:txBody>
      </p:sp>
      <p:sp>
        <p:nvSpPr>
          <p:cNvPr id="293" name="Google Shape;293;p32"/>
          <p:cNvSpPr txBox="1"/>
          <p:nvPr>
            <p:ph idx="4294967295" type="body"/>
          </p:nvPr>
        </p:nvSpPr>
        <p:spPr>
          <a:xfrm>
            <a:off x="4342750" y="1080625"/>
            <a:ext cx="2364900" cy="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Char char="-"/>
            </a:pPr>
            <a:r>
              <a:rPr lang="en" sz="2000">
                <a:solidFill>
                  <a:srgbClr val="00FFFF"/>
                </a:solidFill>
              </a:rPr>
              <a:t>Log Loss</a:t>
            </a:r>
            <a:r>
              <a:rPr lang="en" sz="2000">
                <a:solidFill>
                  <a:srgbClr val="00FFFF"/>
                </a:solidFill>
              </a:rPr>
              <a:t> </a:t>
            </a:r>
            <a:r>
              <a:rPr b="1" lang="en" sz="2000">
                <a:solidFill>
                  <a:srgbClr val="00FFFF"/>
                </a:solidFill>
              </a:rPr>
              <a:t> </a:t>
            </a:r>
            <a:endParaRPr b="1" sz="2000">
              <a:solidFill>
                <a:srgbClr val="00FFFF"/>
              </a:solidFill>
            </a:endParaRPr>
          </a:p>
        </p:txBody>
      </p:sp>
      <p:sp>
        <p:nvSpPr>
          <p:cNvPr id="294" name="Google Shape;294;p32"/>
          <p:cNvSpPr txBox="1"/>
          <p:nvPr>
            <p:ph idx="4294967295" type="body"/>
          </p:nvPr>
        </p:nvSpPr>
        <p:spPr>
          <a:xfrm>
            <a:off x="461900" y="2234325"/>
            <a:ext cx="33492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FFFF00"/>
                </a:solidFill>
              </a:rPr>
              <a:t>W</a:t>
            </a:r>
            <a:r>
              <a:rPr baseline="-25000" lang="en" sz="2200">
                <a:solidFill>
                  <a:srgbClr val="FFFF00"/>
                </a:solidFill>
              </a:rPr>
              <a:t>new</a:t>
            </a:r>
            <a:r>
              <a:rPr lang="en" sz="2200">
                <a:solidFill>
                  <a:srgbClr val="FFFF00"/>
                </a:solidFill>
              </a:rPr>
              <a:t>= W</a:t>
            </a:r>
            <a:r>
              <a:rPr baseline="-25000" lang="en" sz="2200">
                <a:solidFill>
                  <a:srgbClr val="FFFF00"/>
                </a:solidFill>
              </a:rPr>
              <a:t>old </a:t>
            </a:r>
            <a:r>
              <a:rPr lang="en" sz="2200">
                <a:solidFill>
                  <a:srgbClr val="FFFF00"/>
                </a:solidFill>
              </a:rPr>
              <a:t>-</a:t>
            </a:r>
            <a:r>
              <a:rPr lang="en" sz="2200">
                <a:solidFill>
                  <a:srgbClr val="FFFF00"/>
                </a:solidFill>
              </a:rPr>
              <a:t> </a:t>
            </a:r>
            <a:r>
              <a:rPr lang="en" sz="2200">
                <a:solidFill>
                  <a:srgbClr val="FFFF00"/>
                </a:solidFill>
              </a:rPr>
              <a:t>𝛼         x  -&gt;</a:t>
            </a:r>
            <a:endParaRPr sz="2200">
              <a:solidFill>
                <a:srgbClr val="FFFF00"/>
              </a:solidFill>
            </a:endParaRPr>
          </a:p>
        </p:txBody>
      </p:sp>
      <p:sp>
        <p:nvSpPr>
          <p:cNvPr id="295" name="Google Shape;295;p32"/>
          <p:cNvSpPr txBox="1"/>
          <p:nvPr>
            <p:ph idx="4294967295" type="body"/>
          </p:nvPr>
        </p:nvSpPr>
        <p:spPr>
          <a:xfrm>
            <a:off x="2361550" y="2147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 𝒹 J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w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296" name="Google Shape;296;p32"/>
          <p:cNvCxnSpPr/>
          <p:nvPr/>
        </p:nvCxnSpPr>
        <p:spPr>
          <a:xfrm>
            <a:off x="2437750" y="2514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32"/>
          <p:cNvSpPr txBox="1"/>
          <p:nvPr>
            <p:ph idx="4294967295" type="body"/>
          </p:nvPr>
        </p:nvSpPr>
        <p:spPr>
          <a:xfrm>
            <a:off x="380350" y="2909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L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ỹ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298" name="Google Shape;298;p32"/>
          <p:cNvCxnSpPr/>
          <p:nvPr/>
        </p:nvCxnSpPr>
        <p:spPr>
          <a:xfrm>
            <a:off x="456550" y="3276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32"/>
          <p:cNvSpPr txBox="1"/>
          <p:nvPr>
            <p:ph idx="4294967295" type="body"/>
          </p:nvPr>
        </p:nvSpPr>
        <p:spPr>
          <a:xfrm>
            <a:off x="887800" y="3007200"/>
            <a:ext cx="39882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FF00"/>
                </a:solidFill>
              </a:rPr>
              <a:t>= (-ylog(ỹ))’+ ((1-y)log(1-ỹ))’</a:t>
            </a:r>
            <a:endParaRPr sz="2000">
              <a:solidFill>
                <a:srgbClr val="00FF00"/>
              </a:solidFill>
            </a:endParaRPr>
          </a:p>
        </p:txBody>
      </p:sp>
      <p:sp>
        <p:nvSpPr>
          <p:cNvPr id="300" name="Google Shape;300;p32"/>
          <p:cNvSpPr txBox="1"/>
          <p:nvPr>
            <p:ph idx="4294967295" type="body"/>
          </p:nvPr>
        </p:nvSpPr>
        <p:spPr>
          <a:xfrm>
            <a:off x="4876150" y="2909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ỹ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z</a:t>
            </a:r>
            <a:endParaRPr>
              <a:solidFill>
                <a:srgbClr val="E6B8AF"/>
              </a:solidFill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>
            <a:off x="4952350" y="3276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32"/>
          <p:cNvSpPr txBox="1"/>
          <p:nvPr>
            <p:ph idx="4294967295" type="body"/>
          </p:nvPr>
        </p:nvSpPr>
        <p:spPr>
          <a:xfrm>
            <a:off x="5714350" y="2909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 𝒹 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z</a:t>
            </a:r>
            <a:endParaRPr>
              <a:solidFill>
                <a:srgbClr val="E6B8AF"/>
              </a:solidFill>
            </a:endParaRPr>
          </a:p>
        </p:txBody>
      </p:sp>
      <p:cxnSp>
        <p:nvCxnSpPr>
          <p:cNvPr id="303" name="Google Shape;303;p32"/>
          <p:cNvCxnSpPr/>
          <p:nvPr/>
        </p:nvCxnSpPr>
        <p:spPr>
          <a:xfrm>
            <a:off x="5714350" y="3276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2"/>
          <p:cNvCxnSpPr/>
          <p:nvPr/>
        </p:nvCxnSpPr>
        <p:spPr>
          <a:xfrm>
            <a:off x="380350" y="39621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5" name="Google Shape;305;p32"/>
          <p:cNvSpPr txBox="1"/>
          <p:nvPr>
            <p:ph idx="4294967295" type="body"/>
          </p:nvPr>
        </p:nvSpPr>
        <p:spPr>
          <a:xfrm>
            <a:off x="3504550" y="2147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 𝒹 L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z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306" name="Google Shape;306;p32"/>
          <p:cNvCxnSpPr/>
          <p:nvPr/>
        </p:nvCxnSpPr>
        <p:spPr>
          <a:xfrm>
            <a:off x="3580750" y="2514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32"/>
          <p:cNvSpPr txBox="1"/>
          <p:nvPr>
            <p:ph idx="4294967295" type="body"/>
          </p:nvPr>
        </p:nvSpPr>
        <p:spPr>
          <a:xfrm>
            <a:off x="6400150" y="21474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ỹ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z</a:t>
            </a:r>
            <a:endParaRPr>
              <a:solidFill>
                <a:srgbClr val="E6B8AF"/>
              </a:solidFill>
            </a:endParaRPr>
          </a:p>
        </p:txBody>
      </p:sp>
      <p:cxnSp>
        <p:nvCxnSpPr>
          <p:cNvPr id="308" name="Google Shape;308;p32"/>
          <p:cNvCxnSpPr/>
          <p:nvPr/>
        </p:nvCxnSpPr>
        <p:spPr>
          <a:xfrm>
            <a:off x="6400150" y="25143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32"/>
          <p:cNvSpPr txBox="1"/>
          <p:nvPr>
            <p:ph idx="4294967295" type="body"/>
          </p:nvPr>
        </p:nvSpPr>
        <p:spPr>
          <a:xfrm>
            <a:off x="1218550" y="35952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y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ỹ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310" name="Google Shape;310;p32"/>
          <p:cNvCxnSpPr/>
          <p:nvPr/>
        </p:nvCxnSpPr>
        <p:spPr>
          <a:xfrm>
            <a:off x="1294750" y="3962125"/>
            <a:ext cx="307800" cy="14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32"/>
          <p:cNvSpPr txBox="1"/>
          <p:nvPr>
            <p:ph idx="4294967295" type="body"/>
          </p:nvPr>
        </p:nvSpPr>
        <p:spPr>
          <a:xfrm>
            <a:off x="1828150" y="3595225"/>
            <a:ext cx="8382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(1-y)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(1-ỹ)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312" name="Google Shape;312;p32"/>
          <p:cNvCxnSpPr/>
          <p:nvPr/>
        </p:nvCxnSpPr>
        <p:spPr>
          <a:xfrm>
            <a:off x="1948194" y="3962125"/>
            <a:ext cx="544200" cy="48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" name="Google Shape;313;p32"/>
          <p:cNvSpPr txBox="1"/>
          <p:nvPr>
            <p:ph idx="4294967295" type="body"/>
          </p:nvPr>
        </p:nvSpPr>
        <p:spPr>
          <a:xfrm>
            <a:off x="380350" y="35952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L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𝒹 ỹ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314" name="Google Shape;314;p32"/>
          <p:cNvSpPr txBox="1"/>
          <p:nvPr>
            <p:ph idx="4294967295" type="body"/>
          </p:nvPr>
        </p:nvSpPr>
        <p:spPr>
          <a:xfrm>
            <a:off x="811600" y="3693000"/>
            <a:ext cx="19134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FF00"/>
                </a:solidFill>
              </a:rPr>
              <a:t>= -       +</a:t>
            </a:r>
            <a:endParaRPr sz="2000">
              <a:solidFill>
                <a:srgbClr val="00FF00"/>
              </a:solidFill>
            </a:endParaRPr>
          </a:p>
        </p:txBody>
      </p:sp>
      <p:sp>
        <p:nvSpPr>
          <p:cNvPr id="315" name="Google Shape;315;p32"/>
          <p:cNvSpPr txBox="1"/>
          <p:nvPr>
            <p:ph idx="4294967295" type="body"/>
          </p:nvPr>
        </p:nvSpPr>
        <p:spPr>
          <a:xfrm>
            <a:off x="6323950" y="2909425"/>
            <a:ext cx="1105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   1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(1+ e</a:t>
            </a:r>
            <a:r>
              <a:rPr baseline="30000" lang="en">
                <a:solidFill>
                  <a:srgbClr val="E6B8AF"/>
                </a:solidFill>
              </a:rPr>
              <a:t>-z</a:t>
            </a:r>
            <a:r>
              <a:rPr lang="en">
                <a:solidFill>
                  <a:srgbClr val="E6B8AF"/>
                </a:solidFill>
              </a:rPr>
              <a:t>)</a:t>
            </a:r>
            <a:endParaRPr>
              <a:solidFill>
                <a:srgbClr val="E6B8AF"/>
              </a:solidFill>
            </a:endParaRPr>
          </a:p>
        </p:txBody>
      </p:sp>
      <p:cxnSp>
        <p:nvCxnSpPr>
          <p:cNvPr id="316" name="Google Shape;316;p32"/>
          <p:cNvCxnSpPr/>
          <p:nvPr/>
        </p:nvCxnSpPr>
        <p:spPr>
          <a:xfrm>
            <a:off x="6419950" y="3276325"/>
            <a:ext cx="6288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32"/>
          <p:cNvSpPr/>
          <p:nvPr/>
        </p:nvSpPr>
        <p:spPr>
          <a:xfrm>
            <a:off x="6293900" y="2987125"/>
            <a:ext cx="924900" cy="670200"/>
          </a:xfrm>
          <a:prstGeom prst="bracketPair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2"/>
          <p:cNvSpPr txBox="1"/>
          <p:nvPr>
            <p:ph idx="4294967295" type="body"/>
          </p:nvPr>
        </p:nvSpPr>
        <p:spPr>
          <a:xfrm>
            <a:off x="5383600" y="3007200"/>
            <a:ext cx="3309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E6B8AF"/>
                </a:solidFill>
              </a:rPr>
              <a:t>=   </a:t>
            </a:r>
            <a:endParaRPr sz="2200">
              <a:solidFill>
                <a:srgbClr val="E6B8AF"/>
              </a:solidFill>
            </a:endParaRPr>
          </a:p>
        </p:txBody>
      </p:sp>
      <p:sp>
        <p:nvSpPr>
          <p:cNvPr id="319" name="Google Shape;319;p32"/>
          <p:cNvSpPr txBox="1"/>
          <p:nvPr>
            <p:ph idx="4294967295" type="body"/>
          </p:nvPr>
        </p:nvSpPr>
        <p:spPr>
          <a:xfrm>
            <a:off x="4876150" y="35952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ỹ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𝒹 z</a:t>
            </a:r>
            <a:endParaRPr>
              <a:solidFill>
                <a:srgbClr val="E6B8AF"/>
              </a:solidFill>
            </a:endParaRPr>
          </a:p>
        </p:txBody>
      </p:sp>
      <p:cxnSp>
        <p:nvCxnSpPr>
          <p:cNvPr id="320" name="Google Shape;320;p32"/>
          <p:cNvCxnSpPr/>
          <p:nvPr/>
        </p:nvCxnSpPr>
        <p:spPr>
          <a:xfrm>
            <a:off x="4952350" y="39621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32"/>
          <p:cNvSpPr txBox="1"/>
          <p:nvPr>
            <p:ph idx="4294967295" type="body"/>
          </p:nvPr>
        </p:nvSpPr>
        <p:spPr>
          <a:xfrm>
            <a:off x="5714350" y="3595225"/>
            <a:ext cx="21225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B8AF"/>
                </a:solidFill>
              </a:rPr>
              <a:t>   1  </a:t>
            </a:r>
            <a:r>
              <a:rPr lang="en">
                <a:solidFill>
                  <a:srgbClr val="E6B8AF"/>
                </a:solidFill>
              </a:rPr>
              <a:t>         e</a:t>
            </a:r>
            <a:r>
              <a:rPr baseline="30000" lang="en">
                <a:solidFill>
                  <a:srgbClr val="E6B8AF"/>
                </a:solidFill>
              </a:rPr>
              <a:t>-z</a:t>
            </a:r>
            <a:endParaRPr>
              <a:solidFill>
                <a:srgbClr val="E6B8A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E6B8AF"/>
                </a:solidFill>
              </a:rPr>
              <a:t>1+e</a:t>
            </a:r>
            <a:r>
              <a:rPr baseline="30000" lang="en">
                <a:solidFill>
                  <a:srgbClr val="E6B8AF"/>
                </a:solidFill>
              </a:rPr>
              <a:t>-z	</a:t>
            </a:r>
            <a:r>
              <a:rPr lang="en">
                <a:solidFill>
                  <a:srgbClr val="E6B8AF"/>
                </a:solidFill>
              </a:rPr>
              <a:t>1+e</a:t>
            </a:r>
            <a:r>
              <a:rPr baseline="30000" lang="en">
                <a:solidFill>
                  <a:srgbClr val="E6B8AF"/>
                </a:solidFill>
              </a:rPr>
              <a:t>-z</a:t>
            </a:r>
            <a:endParaRPr baseline="30000">
              <a:solidFill>
                <a:srgbClr val="E6B8AF"/>
              </a:solidFill>
            </a:endParaRPr>
          </a:p>
        </p:txBody>
      </p:sp>
      <p:sp>
        <p:nvSpPr>
          <p:cNvPr id="322" name="Google Shape;322;p32"/>
          <p:cNvSpPr txBox="1"/>
          <p:nvPr>
            <p:ph idx="4294967295" type="body"/>
          </p:nvPr>
        </p:nvSpPr>
        <p:spPr>
          <a:xfrm>
            <a:off x="5383600" y="3693000"/>
            <a:ext cx="33492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E6B8AF"/>
                </a:solidFill>
              </a:rPr>
              <a:t>=           .          = (</a:t>
            </a:r>
            <a:r>
              <a:rPr lang="en">
                <a:solidFill>
                  <a:srgbClr val="E6B8AF"/>
                </a:solidFill>
              </a:rPr>
              <a:t>ỹ.(1-ỹ))</a:t>
            </a:r>
            <a:endParaRPr sz="2200">
              <a:solidFill>
                <a:srgbClr val="E6B8AF"/>
              </a:solidFill>
            </a:endParaRPr>
          </a:p>
        </p:txBody>
      </p:sp>
      <p:cxnSp>
        <p:nvCxnSpPr>
          <p:cNvPr id="323" name="Google Shape;323;p32"/>
          <p:cNvCxnSpPr/>
          <p:nvPr/>
        </p:nvCxnSpPr>
        <p:spPr>
          <a:xfrm>
            <a:off x="5734150" y="3962125"/>
            <a:ext cx="6288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2"/>
          <p:cNvCxnSpPr/>
          <p:nvPr/>
        </p:nvCxnSpPr>
        <p:spPr>
          <a:xfrm>
            <a:off x="6648550" y="3962125"/>
            <a:ext cx="628800" cy="0"/>
          </a:xfrm>
          <a:prstGeom prst="straightConnector1">
            <a:avLst/>
          </a:prstGeom>
          <a:noFill/>
          <a:ln cap="flat" cmpd="sng" w="28575">
            <a:solidFill>
              <a:srgbClr val="E6B8A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32"/>
          <p:cNvSpPr txBox="1"/>
          <p:nvPr>
            <p:ph idx="4294967295" type="body"/>
          </p:nvPr>
        </p:nvSpPr>
        <p:spPr>
          <a:xfrm>
            <a:off x="5186300" y="4291725"/>
            <a:ext cx="29289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FFFF00"/>
                </a:solidFill>
              </a:rPr>
              <a:t>W</a:t>
            </a:r>
            <a:r>
              <a:rPr baseline="-25000" lang="en" sz="2200">
                <a:solidFill>
                  <a:srgbClr val="FFFF00"/>
                </a:solidFill>
              </a:rPr>
              <a:t>new</a:t>
            </a:r>
            <a:r>
              <a:rPr lang="en" sz="2200">
                <a:solidFill>
                  <a:srgbClr val="FFFF00"/>
                </a:solidFill>
              </a:rPr>
              <a:t>= W</a:t>
            </a:r>
            <a:r>
              <a:rPr baseline="-25000" lang="en" sz="2200">
                <a:solidFill>
                  <a:srgbClr val="FFFF00"/>
                </a:solidFill>
              </a:rPr>
              <a:t>old </a:t>
            </a:r>
            <a:r>
              <a:rPr lang="en" sz="2200">
                <a:solidFill>
                  <a:srgbClr val="FFFF00"/>
                </a:solidFill>
              </a:rPr>
              <a:t>- 𝛼 (</a:t>
            </a:r>
            <a:r>
              <a:rPr lang="en" sz="2000">
                <a:solidFill>
                  <a:srgbClr val="FFFF00"/>
                </a:solidFill>
              </a:rPr>
              <a:t>ỹ - y).x</a:t>
            </a:r>
            <a:endParaRPr sz="2200">
              <a:solidFill>
                <a:srgbClr val="FFFF00"/>
              </a:solidFill>
            </a:endParaRPr>
          </a:p>
        </p:txBody>
      </p:sp>
      <p:sp>
        <p:nvSpPr>
          <p:cNvPr id="326" name="Google Shape;326;p32"/>
          <p:cNvSpPr txBox="1"/>
          <p:nvPr>
            <p:ph idx="4294967295" type="body"/>
          </p:nvPr>
        </p:nvSpPr>
        <p:spPr>
          <a:xfrm>
            <a:off x="2533300" y="4255500"/>
            <a:ext cx="20382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FFFF00"/>
                </a:solidFill>
              </a:rPr>
              <a:t>. </a:t>
            </a:r>
            <a:r>
              <a:rPr lang="en" sz="2200">
                <a:solidFill>
                  <a:srgbClr val="E6B8AF"/>
                </a:solidFill>
              </a:rPr>
              <a:t>(</a:t>
            </a:r>
            <a:r>
              <a:rPr lang="en">
                <a:solidFill>
                  <a:srgbClr val="E6B8AF"/>
                </a:solidFill>
              </a:rPr>
              <a:t>ỹ.(1-ỹ)) </a:t>
            </a:r>
            <a:r>
              <a:rPr lang="en">
                <a:solidFill>
                  <a:srgbClr val="FFFF00"/>
                </a:solidFill>
              </a:rPr>
              <a:t>= </a:t>
            </a:r>
            <a:r>
              <a:rPr lang="en" sz="2000">
                <a:solidFill>
                  <a:srgbClr val="FFFF00"/>
                </a:solidFill>
              </a:rPr>
              <a:t>ỹ - y</a:t>
            </a:r>
            <a:endParaRPr sz="2200">
              <a:solidFill>
                <a:srgbClr val="FFFF00"/>
              </a:solidFill>
            </a:endParaRPr>
          </a:p>
        </p:txBody>
      </p:sp>
      <p:sp>
        <p:nvSpPr>
          <p:cNvPr id="327" name="Google Shape;327;p32"/>
          <p:cNvSpPr txBox="1"/>
          <p:nvPr>
            <p:ph idx="4294967295" type="body"/>
          </p:nvPr>
        </p:nvSpPr>
        <p:spPr>
          <a:xfrm>
            <a:off x="1142350" y="42048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y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ỹ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328" name="Google Shape;328;p32"/>
          <p:cNvCxnSpPr/>
          <p:nvPr/>
        </p:nvCxnSpPr>
        <p:spPr>
          <a:xfrm>
            <a:off x="1218550" y="4571725"/>
            <a:ext cx="307800" cy="14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32"/>
          <p:cNvSpPr txBox="1"/>
          <p:nvPr>
            <p:ph idx="4294967295" type="body"/>
          </p:nvPr>
        </p:nvSpPr>
        <p:spPr>
          <a:xfrm>
            <a:off x="1751950" y="4204825"/>
            <a:ext cx="8382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(1-y)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 (1-ỹ)</a:t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330" name="Google Shape;330;p32"/>
          <p:cNvCxnSpPr/>
          <p:nvPr/>
        </p:nvCxnSpPr>
        <p:spPr>
          <a:xfrm>
            <a:off x="1795794" y="4571725"/>
            <a:ext cx="544200" cy="48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32"/>
          <p:cNvSpPr txBox="1"/>
          <p:nvPr>
            <p:ph idx="4294967295" type="body"/>
          </p:nvPr>
        </p:nvSpPr>
        <p:spPr>
          <a:xfrm>
            <a:off x="748400" y="4357225"/>
            <a:ext cx="2122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=</a:t>
            </a:r>
            <a:r>
              <a:rPr lang="en" sz="2000">
                <a:solidFill>
                  <a:srgbClr val="00FF00"/>
                </a:solidFill>
              </a:rPr>
              <a:t> </a:t>
            </a:r>
            <a:r>
              <a:rPr lang="en" sz="2000">
                <a:solidFill>
                  <a:srgbClr val="00FF00"/>
                </a:solidFill>
              </a:rPr>
              <a:t>-      +</a:t>
            </a:r>
            <a:endParaRPr sz="2000">
              <a:solidFill>
                <a:srgbClr val="00FF00"/>
              </a:solidFill>
            </a:endParaRPr>
          </a:p>
        </p:txBody>
      </p:sp>
      <p:sp>
        <p:nvSpPr>
          <p:cNvPr id="332" name="Google Shape;332;p32"/>
          <p:cNvSpPr/>
          <p:nvPr/>
        </p:nvSpPr>
        <p:spPr>
          <a:xfrm>
            <a:off x="1036100" y="4266925"/>
            <a:ext cx="1554000" cy="609600"/>
          </a:xfrm>
          <a:prstGeom prst="bracketPair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2"/>
          <p:cNvSpPr txBox="1"/>
          <p:nvPr>
            <p:ph idx="4294967295" type="body"/>
          </p:nvPr>
        </p:nvSpPr>
        <p:spPr>
          <a:xfrm>
            <a:off x="353875" y="4204825"/>
            <a:ext cx="6288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L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𝒹 z</a:t>
            </a:r>
            <a:endParaRPr>
              <a:solidFill>
                <a:srgbClr val="FFFF00"/>
              </a:solidFill>
            </a:endParaRPr>
          </a:p>
        </p:txBody>
      </p:sp>
      <p:cxnSp>
        <p:nvCxnSpPr>
          <p:cNvPr id="334" name="Google Shape;334;p32"/>
          <p:cNvCxnSpPr/>
          <p:nvPr/>
        </p:nvCxnSpPr>
        <p:spPr>
          <a:xfrm>
            <a:off x="380350" y="4571725"/>
            <a:ext cx="4500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3"/>
          <p:cNvSpPr txBox="1"/>
          <p:nvPr>
            <p:ph idx="4294967295" type="body"/>
          </p:nvPr>
        </p:nvSpPr>
        <p:spPr>
          <a:xfrm rot="-5400000">
            <a:off x="2151850" y="1640150"/>
            <a:ext cx="833400" cy="3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FFFF"/>
                </a:solidFill>
              </a:rPr>
              <a:t>Error</a:t>
            </a:r>
            <a:endParaRPr b="1">
              <a:solidFill>
                <a:srgbClr val="00FFFF"/>
              </a:solidFill>
            </a:endParaRPr>
          </a:p>
        </p:txBody>
      </p:sp>
      <p:grpSp>
        <p:nvGrpSpPr>
          <p:cNvPr id="340" name="Google Shape;340;p33"/>
          <p:cNvGrpSpPr/>
          <p:nvPr/>
        </p:nvGrpSpPr>
        <p:grpSpPr>
          <a:xfrm>
            <a:off x="2797475" y="1603175"/>
            <a:ext cx="3262200" cy="2706875"/>
            <a:chOff x="282875" y="1984700"/>
            <a:chExt cx="3262200" cy="2706875"/>
          </a:xfrm>
        </p:grpSpPr>
        <p:cxnSp>
          <p:nvCxnSpPr>
            <p:cNvPr id="341" name="Google Shape;341;p33"/>
            <p:cNvCxnSpPr/>
            <p:nvPr/>
          </p:nvCxnSpPr>
          <p:spPr>
            <a:xfrm>
              <a:off x="293425" y="1984700"/>
              <a:ext cx="10800" cy="2673900"/>
            </a:xfrm>
            <a:prstGeom prst="straightConnector1">
              <a:avLst/>
            </a:prstGeom>
            <a:noFill/>
            <a:ln cap="flat" cmpd="sng" w="3810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2" name="Google Shape;342;p33"/>
            <p:cNvCxnSpPr/>
            <p:nvPr/>
          </p:nvCxnSpPr>
          <p:spPr>
            <a:xfrm flipH="1" rot="10800000">
              <a:off x="282875" y="4680475"/>
              <a:ext cx="3262200" cy="11100"/>
            </a:xfrm>
            <a:prstGeom prst="straightConnector1">
              <a:avLst/>
            </a:prstGeom>
            <a:noFill/>
            <a:ln cap="flat" cmpd="sng" w="3810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3" name="Google Shape;343;p33"/>
          <p:cNvSpPr txBox="1"/>
          <p:nvPr>
            <p:ph idx="4294967295" type="body"/>
          </p:nvPr>
        </p:nvSpPr>
        <p:spPr>
          <a:xfrm>
            <a:off x="5238375" y="4386775"/>
            <a:ext cx="10725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FFFF"/>
                </a:solidFill>
              </a:rPr>
              <a:t>Weight</a:t>
            </a:r>
            <a:endParaRPr b="1">
              <a:solidFill>
                <a:srgbClr val="00FFFF"/>
              </a:solidFill>
            </a:endParaRPr>
          </a:p>
        </p:txBody>
      </p:sp>
      <p:sp>
        <p:nvSpPr>
          <p:cNvPr id="344" name="Google Shape;344;p33"/>
          <p:cNvSpPr/>
          <p:nvPr/>
        </p:nvSpPr>
        <p:spPr>
          <a:xfrm rot="-5400000">
            <a:off x="3340700" y="1620000"/>
            <a:ext cx="2289000" cy="2778300"/>
          </a:xfrm>
          <a:prstGeom prst="moon">
            <a:avLst>
              <a:gd fmla="val 1012" name="adj"/>
            </a:avLst>
          </a:prstGeom>
          <a:solidFill>
            <a:srgbClr val="FFFF00"/>
          </a:solidFill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3"/>
          <p:cNvSpPr/>
          <p:nvPr/>
        </p:nvSpPr>
        <p:spPr>
          <a:xfrm>
            <a:off x="3275550" y="3122175"/>
            <a:ext cx="195600" cy="206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6" name="Google Shape;346;p33"/>
          <p:cNvCxnSpPr/>
          <p:nvPr/>
        </p:nvCxnSpPr>
        <p:spPr>
          <a:xfrm>
            <a:off x="3079800" y="2658500"/>
            <a:ext cx="587100" cy="12612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" name="Google Shape;347;p33"/>
          <p:cNvSpPr/>
          <p:nvPr/>
        </p:nvSpPr>
        <p:spPr>
          <a:xfrm>
            <a:off x="3612800" y="3661975"/>
            <a:ext cx="195600" cy="206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8" name="Google Shape;348;p33"/>
          <p:cNvCxnSpPr/>
          <p:nvPr/>
        </p:nvCxnSpPr>
        <p:spPr>
          <a:xfrm>
            <a:off x="3406100" y="3550175"/>
            <a:ext cx="630600" cy="6306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9" name="Google Shape;349;p33"/>
          <p:cNvSpPr/>
          <p:nvPr/>
        </p:nvSpPr>
        <p:spPr>
          <a:xfrm>
            <a:off x="4406975" y="3995900"/>
            <a:ext cx="195600" cy="206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" name="Google Shape;350;p33"/>
          <p:cNvCxnSpPr/>
          <p:nvPr/>
        </p:nvCxnSpPr>
        <p:spPr>
          <a:xfrm>
            <a:off x="4061300" y="4148300"/>
            <a:ext cx="997800" cy="3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33"/>
          <p:cNvSpPr/>
          <p:nvPr/>
        </p:nvSpPr>
        <p:spPr>
          <a:xfrm>
            <a:off x="4254575" y="2658500"/>
            <a:ext cx="348000" cy="1170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3"/>
          <p:cNvSpPr txBox="1"/>
          <p:nvPr>
            <p:ph idx="4294967295" type="body"/>
          </p:nvPr>
        </p:nvSpPr>
        <p:spPr>
          <a:xfrm>
            <a:off x="3514050" y="1755495"/>
            <a:ext cx="2115900" cy="8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00"/>
                </a:solidFill>
              </a:rPr>
              <a:t>Global minima</a:t>
            </a:r>
            <a:endParaRPr b="1"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00">
                <a:solidFill>
                  <a:srgbClr val="FFFF00"/>
                </a:solidFill>
              </a:rPr>
              <a:t>(convergence)</a:t>
            </a:r>
            <a:endParaRPr b="1" sz="2000">
              <a:solidFill>
                <a:srgbClr val="FFFF00"/>
              </a:solidFill>
            </a:endParaRPr>
          </a:p>
        </p:txBody>
      </p:sp>
      <p:sp>
        <p:nvSpPr>
          <p:cNvPr id="353" name="Google Shape;353;p33"/>
          <p:cNvSpPr/>
          <p:nvPr/>
        </p:nvSpPr>
        <p:spPr>
          <a:xfrm flipH="1" rot="8945737">
            <a:off x="3611313" y="3099786"/>
            <a:ext cx="198595" cy="566306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3"/>
          <p:cNvSpPr txBox="1"/>
          <p:nvPr>
            <p:ph idx="4294967295" type="body"/>
          </p:nvPr>
        </p:nvSpPr>
        <p:spPr>
          <a:xfrm>
            <a:off x="3689000" y="2911950"/>
            <a:ext cx="21159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>
                <a:solidFill>
                  <a:srgbClr val="FF00FF"/>
                </a:solidFill>
              </a:rPr>
              <a:t>Learning rate</a:t>
            </a:r>
            <a:endParaRPr b="1" sz="2000">
              <a:solidFill>
                <a:srgbClr val="FF00FF"/>
              </a:solidFill>
            </a:endParaRPr>
          </a:p>
        </p:txBody>
      </p:sp>
      <p:sp>
        <p:nvSpPr>
          <p:cNvPr id="355" name="Google Shape;355;p3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Logistic Regression</a:t>
            </a:r>
            <a:endParaRPr b="1"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Gradient Descent</a:t>
            </a:r>
            <a:endParaRPr b="1" sz="3000"/>
          </a:p>
        </p:txBody>
      </p:sp>
      <p:sp>
        <p:nvSpPr>
          <p:cNvPr id="361" name="Google Shape;361;p34"/>
          <p:cNvSpPr txBox="1"/>
          <p:nvPr/>
        </p:nvSpPr>
        <p:spPr>
          <a:xfrm>
            <a:off x="287950" y="1313050"/>
            <a:ext cx="2677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Logistic Model</a:t>
            </a:r>
            <a:endParaRPr b="1" sz="2400"/>
          </a:p>
        </p:txBody>
      </p:sp>
      <p:sp>
        <p:nvSpPr>
          <p:cNvPr id="362" name="Google Shape;362;p34"/>
          <p:cNvSpPr txBox="1"/>
          <p:nvPr/>
        </p:nvSpPr>
        <p:spPr>
          <a:xfrm>
            <a:off x="691175" y="1791025"/>
            <a:ext cx="12666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ŷ</a:t>
            </a:r>
            <a:r>
              <a:rPr lang="en" sz="2400">
                <a:solidFill>
                  <a:srgbClr val="FFFFFF"/>
                </a:solidFill>
              </a:rPr>
              <a:t> = w</a:t>
            </a:r>
            <a:r>
              <a:rPr baseline="30000" lang="en" sz="2400">
                <a:solidFill>
                  <a:srgbClr val="FFFFFF"/>
                </a:solidFill>
              </a:rPr>
              <a:t>T</a:t>
            </a:r>
            <a:r>
              <a:rPr lang="en" sz="2400">
                <a:solidFill>
                  <a:srgbClr val="FFFFFF"/>
                </a:solidFill>
              </a:rPr>
              <a:t>x  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2900975" y="1791025"/>
            <a:ext cx="2952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</a:t>
            </a:r>
            <a:r>
              <a:rPr lang="en" sz="2400">
                <a:solidFill>
                  <a:srgbClr val="FFFFFF"/>
                </a:solidFill>
              </a:rPr>
              <a:t>oss = 𝞢((y - ŷ)</a:t>
            </a:r>
            <a:r>
              <a:rPr baseline="30000" lang="en" sz="2400">
                <a:solidFill>
                  <a:srgbClr val="FFFFFF"/>
                </a:solidFill>
              </a:rPr>
              <a:t>2</a:t>
            </a:r>
            <a:r>
              <a:rPr lang="en" sz="2400">
                <a:solidFill>
                  <a:srgbClr val="FFFFFF"/>
                </a:solidFill>
              </a:rPr>
              <a:t>) / 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2954950" y="1313050"/>
            <a:ext cx="2677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Cost Function</a:t>
            </a:r>
            <a:endParaRPr b="1" sz="2400"/>
          </a:p>
        </p:txBody>
      </p:sp>
      <p:sp>
        <p:nvSpPr>
          <p:cNvPr id="365" name="Google Shape;365;p34"/>
          <p:cNvSpPr txBox="1"/>
          <p:nvPr/>
        </p:nvSpPr>
        <p:spPr>
          <a:xfrm>
            <a:off x="6307750" y="1313050"/>
            <a:ext cx="2677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Gradient Desc</a:t>
            </a:r>
            <a:endParaRPr b="1" sz="2400"/>
          </a:p>
        </p:txBody>
      </p:sp>
      <p:sp>
        <p:nvSpPr>
          <p:cNvPr id="366" name="Google Shape;366;p34"/>
          <p:cNvSpPr txBox="1"/>
          <p:nvPr/>
        </p:nvSpPr>
        <p:spPr>
          <a:xfrm>
            <a:off x="6383725" y="1791025"/>
            <a:ext cx="3022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grad</a:t>
            </a:r>
            <a:r>
              <a:rPr lang="en" sz="2000">
                <a:solidFill>
                  <a:srgbClr val="FFFFFF"/>
                </a:solidFill>
              </a:rPr>
              <a:t> = 𝞢((y - ŷ)*x)/n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67" name="Google Shape;367;p34"/>
          <p:cNvSpPr/>
          <p:nvPr/>
        </p:nvSpPr>
        <p:spPr>
          <a:xfrm>
            <a:off x="913825" y="2430300"/>
            <a:ext cx="5969700" cy="249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= [random, random]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= loss(x, y, theta)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iter in 1:</a:t>
            </a:r>
            <a:r>
              <a:rPr b="1" lang="en">
                <a:solidFill>
                  <a:srgbClr val="A61C00"/>
                </a:solidFill>
              </a:rPr>
              <a:t>max_iter</a:t>
            </a:r>
            <a:endParaRPr b="1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return(theta)</a:t>
            </a:r>
            <a:endParaRPr/>
          </a:p>
        </p:txBody>
      </p:sp>
      <p:sp>
        <p:nvSpPr>
          <p:cNvPr id="368" name="Google Shape;368;p34"/>
          <p:cNvSpPr/>
          <p:nvPr/>
        </p:nvSpPr>
        <p:spPr>
          <a:xfrm>
            <a:off x="1174575" y="3213425"/>
            <a:ext cx="5545800" cy="14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heta_new = theta - </a:t>
            </a:r>
            <a:r>
              <a:rPr b="1" lang="en">
                <a:solidFill>
                  <a:srgbClr val="A61C00"/>
                </a:solidFill>
              </a:rPr>
              <a:t>learning_rate</a:t>
            </a:r>
            <a:r>
              <a:rPr lang="en"/>
              <a:t> * grad(x, y, theta)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ost_new = loss(x, y, theta_new)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(cost_new &gt; cost)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Break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heta = theta_new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ost = cost_new</a:t>
            </a:r>
            <a:endParaRPr/>
          </a:p>
        </p:txBody>
      </p:sp>
      <p:sp>
        <p:nvSpPr>
          <p:cNvPr id="369" name="Google Shape;369;p34"/>
          <p:cNvSpPr txBox="1"/>
          <p:nvPr/>
        </p:nvSpPr>
        <p:spPr>
          <a:xfrm>
            <a:off x="2240400" y="1791025"/>
            <a:ext cx="4069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loss = - 𝞢(ylogŷ + (1-y)log(1-ŷ))/ n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287950" y="1791025"/>
            <a:ext cx="21474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ŷ = 1/(1+e</a:t>
            </a:r>
            <a:r>
              <a:rPr baseline="30000" lang="en" sz="2400">
                <a:solidFill>
                  <a:srgbClr val="FFFFFF"/>
                </a:solidFill>
              </a:rPr>
              <a:t>-wTx</a:t>
            </a:r>
            <a:r>
              <a:rPr lang="en" sz="2400">
                <a:solidFill>
                  <a:srgbClr val="FFFFFF"/>
                </a:solidFill>
              </a:rPr>
              <a:t>)  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71" name="Google Shape;371;p34"/>
          <p:cNvSpPr txBox="1"/>
          <p:nvPr/>
        </p:nvSpPr>
        <p:spPr>
          <a:xfrm>
            <a:off x="287950" y="1313050"/>
            <a:ext cx="2677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Linear Model</a:t>
            </a:r>
            <a:endParaRPr b="1"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Regularization</a:t>
            </a:r>
            <a:endParaRPr b="1" sz="3000"/>
          </a:p>
        </p:txBody>
      </p:sp>
      <p:sp>
        <p:nvSpPr>
          <p:cNvPr id="377" name="Google Shape;377;p35"/>
          <p:cNvSpPr txBox="1"/>
          <p:nvPr/>
        </p:nvSpPr>
        <p:spPr>
          <a:xfrm>
            <a:off x="546675" y="1263200"/>
            <a:ext cx="7960200" cy="3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R</a:t>
            </a:r>
            <a:r>
              <a:rPr b="1" lang="en" sz="3000">
                <a:solidFill>
                  <a:srgbClr val="FFFF00"/>
                </a:solidFill>
              </a:rPr>
              <a:t>egularization </a:t>
            </a:r>
            <a:endParaRPr sz="3000">
              <a:solidFill>
                <a:srgbClr val="FFFF00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Shrinks</a:t>
            </a:r>
            <a:r>
              <a:rPr lang="en" sz="2800">
                <a:solidFill>
                  <a:srgbClr val="FFFFFF"/>
                </a:solidFill>
              </a:rPr>
              <a:t> the parameters toward zero by penalizing large weights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Large lambda: optimize for lower weights more than for lower error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Regularization term is independent of the data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Try to balance between bias and variance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Regularization</a:t>
            </a:r>
            <a:endParaRPr b="1" sz="3000"/>
          </a:p>
        </p:txBody>
      </p:sp>
      <p:sp>
        <p:nvSpPr>
          <p:cNvPr id="383" name="Google Shape;383;p36"/>
          <p:cNvSpPr txBox="1"/>
          <p:nvPr/>
        </p:nvSpPr>
        <p:spPr>
          <a:xfrm>
            <a:off x="546675" y="1263200"/>
            <a:ext cx="7960200" cy="18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00"/>
                </a:solidFill>
              </a:rPr>
              <a:t>L2 regularization </a:t>
            </a:r>
            <a:r>
              <a:rPr lang="en" sz="3000">
                <a:solidFill>
                  <a:srgbClr val="FFFF00"/>
                </a:solidFill>
              </a:rPr>
              <a:t>= </a:t>
            </a:r>
            <a:r>
              <a:rPr b="1" lang="en" sz="3000" u="sng">
                <a:solidFill>
                  <a:srgbClr val="FFFF00"/>
                </a:solidFill>
              </a:rPr>
              <a:t>Ridge</a:t>
            </a:r>
            <a:r>
              <a:rPr lang="en" sz="3000">
                <a:solidFill>
                  <a:srgbClr val="FFFF00"/>
                </a:solidFill>
              </a:rPr>
              <a:t> Regression</a:t>
            </a:r>
            <a:endParaRPr sz="3000">
              <a:solidFill>
                <a:srgbClr val="FFFF00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Penalized weights tend to approximate zero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84" name="Google Shape;384;p36"/>
          <p:cNvSpPr txBox="1"/>
          <p:nvPr>
            <p:ph idx="4294967295" type="body"/>
          </p:nvPr>
        </p:nvSpPr>
        <p:spPr>
          <a:xfrm>
            <a:off x="2406775" y="3318675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m</a:t>
            </a:r>
            <a:r>
              <a:rPr b="1" lang="en" sz="2000">
                <a:solidFill>
                  <a:srgbClr val="FFFF00"/>
                </a:solidFill>
              </a:rPr>
              <a:t> = m - ((</a:t>
            </a:r>
            <a:r>
              <a:rPr lang="en" sz="2000">
                <a:solidFill>
                  <a:srgbClr val="FFFF00"/>
                </a:solidFill>
              </a:rPr>
              <a:t>error * x * 𝛂) + </a:t>
            </a:r>
            <a:r>
              <a:rPr lang="en" sz="2000">
                <a:solidFill>
                  <a:srgbClr val="FFFF00"/>
                </a:solidFill>
              </a:rPr>
              <a:t>(𝛌 * m</a:t>
            </a:r>
            <a:r>
              <a:rPr baseline="30000" lang="en" sz="2000">
                <a:solidFill>
                  <a:srgbClr val="FFFF00"/>
                </a:solidFill>
              </a:rPr>
              <a:t>2</a:t>
            </a:r>
            <a:r>
              <a:rPr lang="en" sz="2000">
                <a:solidFill>
                  <a:srgbClr val="FFFF00"/>
                </a:solidFill>
              </a:rPr>
              <a:t>))</a:t>
            </a:r>
            <a:endParaRPr b="1" baseline="30000" sz="2000">
              <a:solidFill>
                <a:srgbClr val="FFFF00"/>
              </a:solidFill>
            </a:endParaRPr>
          </a:p>
        </p:txBody>
      </p:sp>
      <p:sp>
        <p:nvSpPr>
          <p:cNvPr id="385" name="Google Shape;385;p36"/>
          <p:cNvSpPr txBox="1"/>
          <p:nvPr>
            <p:ph idx="4294967295" type="body"/>
          </p:nvPr>
        </p:nvSpPr>
        <p:spPr>
          <a:xfrm>
            <a:off x="2406775" y="3652875"/>
            <a:ext cx="60327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b</a:t>
            </a:r>
            <a:r>
              <a:rPr b="1" lang="en" sz="2000">
                <a:solidFill>
                  <a:srgbClr val="FFFF00"/>
                </a:solidFill>
              </a:rPr>
              <a:t>  = </a:t>
            </a:r>
            <a:r>
              <a:rPr lang="en" sz="2000">
                <a:solidFill>
                  <a:srgbClr val="FFFF00"/>
                </a:solidFill>
              </a:rPr>
              <a:t>b </a:t>
            </a:r>
            <a:r>
              <a:rPr b="1" lang="en" sz="2000">
                <a:solidFill>
                  <a:srgbClr val="FFFF00"/>
                </a:solidFill>
              </a:rPr>
              <a:t> - (</a:t>
            </a:r>
            <a:r>
              <a:rPr lang="en" sz="2000">
                <a:solidFill>
                  <a:srgbClr val="FFFF00"/>
                </a:solidFill>
              </a:rPr>
              <a:t>error * 𝛂) </a:t>
            </a:r>
            <a:endParaRPr b="1" baseline="30000"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Scien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